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10287000" cx="18288000"/>
  <p:notesSz cx="6858000" cy="9144000"/>
  <p:embeddedFontLst>
    <p:embeddedFont>
      <p:font typeface="Cardo"/>
      <p:regular r:id="rId17"/>
      <p:bold r:id="rId18"/>
      <p:italic r:id="rId19"/>
    </p:embeddedFont>
    <p:embeddedFont>
      <p:font typeface="Just Another Hand"/>
      <p:regular r:id="rId20"/>
    </p:embeddedFont>
    <p:embeddedFont>
      <p:font typeface="Courier Prime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5" roundtripDataSignature="AMtx7mhdTEagcSxwiJp+xRQz9wnr9umP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JustAnotherHand-regular.fntdata"/><Relationship Id="rId22" Type="http://schemas.openxmlformats.org/officeDocument/2006/relationships/font" Target="fonts/CourierPrime-bold.fntdata"/><Relationship Id="rId21" Type="http://schemas.openxmlformats.org/officeDocument/2006/relationships/font" Target="fonts/CourierPrime-regular.fntdata"/><Relationship Id="rId24" Type="http://schemas.openxmlformats.org/officeDocument/2006/relationships/font" Target="fonts/CourierPrime-boldItalic.fntdata"/><Relationship Id="rId23" Type="http://schemas.openxmlformats.org/officeDocument/2006/relationships/font" Target="fonts/CourierPrime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Cardo-regular.fntdata"/><Relationship Id="rId16" Type="http://schemas.openxmlformats.org/officeDocument/2006/relationships/slide" Target="slides/slide11.xml"/><Relationship Id="rId19" Type="http://schemas.openxmlformats.org/officeDocument/2006/relationships/font" Target="fonts/Cardo-italic.fntdata"/><Relationship Id="rId18" Type="http://schemas.openxmlformats.org/officeDocument/2006/relationships/font" Target="fonts/Card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a2cc6ccebd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a2cc6cceb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cleaning – removed chord inversions, any structural labels</a:t>
            </a:r>
            <a:endParaRPr/>
          </a:p>
        </p:txBody>
      </p:sp>
      <p:sp>
        <p:nvSpPr>
          <p:cNvPr id="111" name="Google Shape;11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a274ef98f5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a274ef98f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a27fdb51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3a27fdb514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a274ef98f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3a274ef98f5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These are our transition matrices for first and second order markov models that show how some chords are more likely to follow others. Above is the state space.</a:t>
            </a:r>
            <a:endParaRPr/>
          </a:p>
        </p:txBody>
      </p:sp>
      <p:sp>
        <p:nvSpPr>
          <p:cNvPr id="151" name="Google Shape;15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jpg"/><Relationship Id="rId4" Type="http://schemas.openxmlformats.org/officeDocument/2006/relationships/image" Target="../media/image18.png"/><Relationship Id="rId5" Type="http://schemas.openxmlformats.org/officeDocument/2006/relationships/image" Target="../media/image13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jpg"/><Relationship Id="rId4" Type="http://schemas.openxmlformats.org/officeDocument/2006/relationships/image" Target="../media/image17.png"/><Relationship Id="rId5" Type="http://schemas.openxmlformats.org/officeDocument/2006/relationships/image" Target="../media/image1.png"/><Relationship Id="rId6" Type="http://schemas.openxmlformats.org/officeDocument/2006/relationships/image" Target="../media/image10.png"/><Relationship Id="rId7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jpg"/><Relationship Id="rId4" Type="http://schemas.openxmlformats.org/officeDocument/2006/relationships/image" Target="../media/image14.jpg"/><Relationship Id="rId5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jpg"/><Relationship Id="rId4" Type="http://schemas.openxmlformats.org/officeDocument/2006/relationships/image" Target="../media/image9.png"/><Relationship Id="rId5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hyperlink" Target="https://www.google.com/search?q=Am7&amp;oq=chord+progression+in+fly+me+to+the+moon&amp;gs_lcrp=EgZjaHJvbWUyBggAEEUYOdIBCDY1MzFqMGo3qAIAsAIA&amp;sourceid=chrome&amp;ie=UTF-8&amp;mstk=AUtExfC6Ub8cVbomze8MCHAbd2_5-2IcxTp9v-mVdxW3OLQkBne7v7diJxIZYn8wwa6nKyzn9yzK13s8dHQTBGT1m10gT0PBFYPcQgi7nLJKwawba2Ap3JzuzK5vQDOMaMT21cowBaZrE6xramJc7MLKqZZwsFBWVokyjNSUinyPB-_n6sc&amp;csui=3&amp;ved=2ahUKEwi3v6eH9uyQAxXtMlkFHZceDhUQgK4QegQIARAE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15.png"/><Relationship Id="rId5" Type="http://schemas.openxmlformats.org/officeDocument/2006/relationships/image" Target="../media/image4.png"/><Relationship Id="rId6" Type="http://schemas.openxmlformats.org/officeDocument/2006/relationships/image" Target="../media/image20.png"/><Relationship Id="rId7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Relationship Id="rId4" Type="http://schemas.openxmlformats.org/officeDocument/2006/relationships/image" Target="../media/image10.png"/><Relationship Id="rId9" Type="http://schemas.openxmlformats.org/officeDocument/2006/relationships/image" Target="../media/image19.png"/><Relationship Id="rId5" Type="http://schemas.openxmlformats.org/officeDocument/2006/relationships/image" Target="../media/image11.png"/><Relationship Id="rId6" Type="http://schemas.openxmlformats.org/officeDocument/2006/relationships/image" Target="../media/image21.png"/><Relationship Id="rId7" Type="http://schemas.openxmlformats.org/officeDocument/2006/relationships/image" Target="../media/image16.png"/><Relationship Id="rId8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1EB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4131699" y="6297591"/>
            <a:ext cx="10024602" cy="22290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591" u="none" cap="none" strike="noStrike">
                <a:solidFill>
                  <a:srgbClr val="F7F1EB"/>
                </a:solidFill>
                <a:latin typeface="Cardo"/>
                <a:ea typeface="Cardo"/>
                <a:cs typeface="Cardo"/>
                <a:sym typeface="Cardo"/>
              </a:rPr>
              <a:t>WHERE POETRY MEETS PAIN</a:t>
            </a:r>
            <a:endParaRPr/>
          </a:p>
        </p:txBody>
      </p:sp>
      <p:sp>
        <p:nvSpPr>
          <p:cNvPr id="85" name="Google Shape;85;p1"/>
          <p:cNvSpPr txBox="1"/>
          <p:nvPr/>
        </p:nvSpPr>
        <p:spPr>
          <a:xfrm>
            <a:off x="4579684" y="8507636"/>
            <a:ext cx="9128632" cy="574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99" u="none" cap="none" strike="noStrike">
                <a:solidFill>
                  <a:srgbClr val="F7F1EB"/>
                </a:solidFill>
                <a:latin typeface="Courier Prime"/>
                <a:ea typeface="Courier Prime"/>
                <a:cs typeface="Courier Prime"/>
                <a:sym typeface="Courier Prime"/>
              </a:rPr>
              <a:t>Journal Presentation</a:t>
            </a:r>
            <a:endParaRPr/>
          </a:p>
        </p:txBody>
      </p:sp>
      <p:sp>
        <p:nvSpPr>
          <p:cNvPr id="86" name="Google Shape;86;p1"/>
          <p:cNvSpPr/>
          <p:nvPr/>
        </p:nvSpPr>
        <p:spPr>
          <a:xfrm>
            <a:off x="0" y="0"/>
            <a:ext cx="1984248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9388" l="0" r="-799" t="0"/>
            </a:stretch>
          </a:blipFill>
          <a:ln>
            <a:noFill/>
          </a:ln>
        </p:spPr>
      </p:sp>
      <p:pic>
        <p:nvPicPr>
          <p:cNvPr id="87" name="Google Shape;87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11675" y="1251663"/>
            <a:ext cx="8021826" cy="802182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 txBox="1"/>
          <p:nvPr/>
        </p:nvSpPr>
        <p:spPr>
          <a:xfrm>
            <a:off x="764600" y="7044500"/>
            <a:ext cx="8267100" cy="22290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  <a:highlight>
                  <a:srgbClr val="FFFFFF"/>
                </a:highlight>
                <a:latin typeface="Cardo"/>
                <a:ea typeface="Cardo"/>
                <a:cs typeface="Cardo"/>
                <a:sym typeface="Cardo"/>
              </a:rPr>
              <a:t>DS 5030</a:t>
            </a:r>
            <a:endParaRPr sz="3400">
              <a:solidFill>
                <a:schemeClr val="dk1"/>
              </a:solidFill>
              <a:highlight>
                <a:srgbClr val="FFFFFF"/>
              </a:highlight>
              <a:latin typeface="Cardo"/>
              <a:ea typeface="Cardo"/>
              <a:cs typeface="Cardo"/>
              <a:sym typeface="Card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  <a:highlight>
                  <a:srgbClr val="FFFFFF"/>
                </a:highlight>
                <a:latin typeface="Cardo"/>
                <a:ea typeface="Cardo"/>
                <a:cs typeface="Cardo"/>
                <a:sym typeface="Cardo"/>
              </a:rPr>
              <a:t>November 13, 2025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Cardo"/>
              <a:ea typeface="Cardo"/>
              <a:cs typeface="Cardo"/>
              <a:sym typeface="Cardo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highlight>
                  <a:srgbClr val="FFFFFF"/>
                </a:highlight>
                <a:latin typeface="Cardo"/>
                <a:ea typeface="Cardo"/>
                <a:cs typeface="Cardo"/>
                <a:sym typeface="Cardo"/>
              </a:rPr>
              <a:t>Erin Siedlecki, Shaveen Saadee, Anna Li, Emily Garman, Razan Habboub, &amp; Marissa Burton</a:t>
            </a:r>
            <a:endParaRPr sz="2500">
              <a:solidFill>
                <a:schemeClr val="dk1"/>
              </a:solidFill>
              <a:highlight>
                <a:srgbClr val="FFFFFF"/>
              </a:highlight>
              <a:latin typeface="Cardo"/>
              <a:ea typeface="Cardo"/>
              <a:cs typeface="Cardo"/>
              <a:sym typeface="Card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764600" y="1251675"/>
            <a:ext cx="8350500" cy="48504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70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4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The Suffering Data Scientists Department</a:t>
            </a:r>
            <a:endParaRPr b="1" sz="740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40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15580552" y="614306"/>
            <a:ext cx="2473516" cy="2430229"/>
          </a:xfrm>
          <a:custGeom>
            <a:rect b="b" l="l" r="r" t="t"/>
            <a:pathLst>
              <a:path extrusionOk="0" h="2430229" w="2473516">
                <a:moveTo>
                  <a:pt x="0" y="0"/>
                </a:moveTo>
                <a:lnTo>
                  <a:pt x="2473516" y="0"/>
                </a:lnTo>
                <a:lnTo>
                  <a:pt x="2473516" y="2430230"/>
                </a:lnTo>
                <a:lnTo>
                  <a:pt x="0" y="24302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1" name="Google Shape;91;p1"/>
          <p:cNvSpPr/>
          <p:nvPr/>
        </p:nvSpPr>
        <p:spPr>
          <a:xfrm>
            <a:off x="9115102" y="7431031"/>
            <a:ext cx="2473516" cy="2430229"/>
          </a:xfrm>
          <a:custGeom>
            <a:rect b="b" l="l" r="r" t="t"/>
            <a:pathLst>
              <a:path extrusionOk="0" h="2430229" w="2473516">
                <a:moveTo>
                  <a:pt x="0" y="0"/>
                </a:moveTo>
                <a:lnTo>
                  <a:pt x="2473516" y="0"/>
                </a:lnTo>
                <a:lnTo>
                  <a:pt x="2473516" y="2430230"/>
                </a:lnTo>
                <a:lnTo>
                  <a:pt x="0" y="24302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2" name="Google Shape;92;p1"/>
          <p:cNvSpPr/>
          <p:nvPr/>
        </p:nvSpPr>
        <p:spPr>
          <a:xfrm flipH="1" rot="10800000">
            <a:off x="3623782" y="148789"/>
            <a:ext cx="2870287" cy="1714199"/>
          </a:xfrm>
          <a:custGeom>
            <a:rect b="b" l="l" r="r" t="t"/>
            <a:pathLst>
              <a:path extrusionOk="0" h="1714199" w="2870287">
                <a:moveTo>
                  <a:pt x="0" y="0"/>
                </a:moveTo>
                <a:lnTo>
                  <a:pt x="2870286" y="0"/>
                </a:lnTo>
                <a:lnTo>
                  <a:pt x="2870286" y="1714199"/>
                </a:lnTo>
                <a:lnTo>
                  <a:pt x="0" y="17141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1EB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"/>
          <p:cNvSpPr/>
          <p:nvPr/>
        </p:nvSpPr>
        <p:spPr>
          <a:xfrm>
            <a:off x="144631" y="290377"/>
            <a:ext cx="16230600" cy="8529496"/>
          </a:xfrm>
          <a:custGeom>
            <a:rect b="b" l="l" r="r" t="t"/>
            <a:pathLst>
              <a:path extrusionOk="0" h="8529496" w="16230600">
                <a:moveTo>
                  <a:pt x="0" y="0"/>
                </a:moveTo>
                <a:lnTo>
                  <a:pt x="16230600" y="0"/>
                </a:lnTo>
                <a:lnTo>
                  <a:pt x="16230600" y="8529496"/>
                </a:lnTo>
                <a:lnTo>
                  <a:pt x="0" y="85294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5940" l="-620" r="-621" t="-2425"/>
            </a:stretch>
          </a:blipFill>
          <a:ln>
            <a:noFill/>
          </a:ln>
        </p:spPr>
      </p:sp>
      <p:sp>
        <p:nvSpPr>
          <p:cNvPr id="174" name="Google Shape;174;p9"/>
          <p:cNvSpPr/>
          <p:nvPr/>
        </p:nvSpPr>
        <p:spPr>
          <a:xfrm>
            <a:off x="12133116" y="1509956"/>
            <a:ext cx="6025551" cy="788799"/>
          </a:xfrm>
          <a:custGeom>
            <a:rect b="b" l="l" r="r" t="t"/>
            <a:pathLst>
              <a:path extrusionOk="0" h="788799" w="6025551">
                <a:moveTo>
                  <a:pt x="0" y="0"/>
                </a:moveTo>
                <a:lnTo>
                  <a:pt x="6025551" y="0"/>
                </a:lnTo>
                <a:lnTo>
                  <a:pt x="6025551" y="788799"/>
                </a:lnTo>
                <a:lnTo>
                  <a:pt x="0" y="788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5" name="Google Shape;175;p9"/>
          <p:cNvSpPr/>
          <p:nvPr/>
        </p:nvSpPr>
        <p:spPr>
          <a:xfrm rot="-2255163">
            <a:off x="17132" y="411227"/>
            <a:ext cx="2870511" cy="1714333"/>
          </a:xfrm>
          <a:custGeom>
            <a:rect b="b" l="l" r="r" t="t"/>
            <a:pathLst>
              <a:path extrusionOk="0" h="1714199" w="2870287">
                <a:moveTo>
                  <a:pt x="0" y="0"/>
                </a:moveTo>
                <a:lnTo>
                  <a:pt x="2870286" y="0"/>
                </a:lnTo>
                <a:lnTo>
                  <a:pt x="2870286" y="1714199"/>
                </a:lnTo>
                <a:lnTo>
                  <a:pt x="0" y="17141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6" name="Google Shape;176;p9"/>
          <p:cNvSpPr/>
          <p:nvPr/>
        </p:nvSpPr>
        <p:spPr>
          <a:xfrm>
            <a:off x="15531937" y="3074703"/>
            <a:ext cx="3519348" cy="10812544"/>
          </a:xfrm>
          <a:custGeom>
            <a:rect b="b" l="l" r="r" t="t"/>
            <a:pathLst>
              <a:path extrusionOk="0" h="10812544" w="3519348">
                <a:moveTo>
                  <a:pt x="0" y="0"/>
                </a:moveTo>
                <a:lnTo>
                  <a:pt x="3519348" y="0"/>
                </a:lnTo>
                <a:lnTo>
                  <a:pt x="3519348" y="10812544"/>
                </a:lnTo>
                <a:lnTo>
                  <a:pt x="0" y="108125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7" name="Google Shape;177;p9"/>
          <p:cNvSpPr/>
          <p:nvPr/>
        </p:nvSpPr>
        <p:spPr>
          <a:xfrm>
            <a:off x="-207798" y="7080381"/>
            <a:ext cx="2473516" cy="2430229"/>
          </a:xfrm>
          <a:custGeom>
            <a:rect b="b" l="l" r="r" t="t"/>
            <a:pathLst>
              <a:path extrusionOk="0" h="2430229" w="2473516">
                <a:moveTo>
                  <a:pt x="0" y="0"/>
                </a:moveTo>
                <a:lnTo>
                  <a:pt x="2473516" y="0"/>
                </a:lnTo>
                <a:lnTo>
                  <a:pt x="2473516" y="2430230"/>
                </a:lnTo>
                <a:lnTo>
                  <a:pt x="0" y="24302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8" name="Google Shape;178;p9"/>
          <p:cNvSpPr txBox="1"/>
          <p:nvPr/>
        </p:nvSpPr>
        <p:spPr>
          <a:xfrm rot="-576402">
            <a:off x="8667445" y="96340"/>
            <a:ext cx="11039411" cy="1700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49">
                <a:solidFill>
                  <a:srgbClr val="575147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So Long</a:t>
            </a:r>
            <a:r>
              <a:rPr b="0" i="0" lang="en-US" sz="11049" u="none" cap="none" strike="noStrike">
                <a:solidFill>
                  <a:srgbClr val="575147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, </a:t>
            </a:r>
            <a:r>
              <a:rPr lang="en-US" sz="11049">
                <a:solidFill>
                  <a:srgbClr val="575147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Markov</a:t>
            </a:r>
            <a:endParaRPr b="0" i="0" sz="11049" u="none" cap="none" strike="noStrike">
              <a:solidFill>
                <a:srgbClr val="575147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179" name="Google Shape;179;p9"/>
          <p:cNvSpPr txBox="1"/>
          <p:nvPr/>
        </p:nvSpPr>
        <p:spPr>
          <a:xfrm>
            <a:off x="1541125" y="2227800"/>
            <a:ext cx="13437600" cy="699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5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-384175" lvl="0" marL="457200" rtl="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50"/>
              <a:buFont typeface="Cardo"/>
              <a:buChar char="●"/>
            </a:pPr>
            <a:r>
              <a:rPr lang="en-US" sz="245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Our model successfully reproduced the same set of chords as the training data and encoded plausible local transitions, but the simulated sequences differed perceptibly from the real songs</a:t>
            </a:r>
            <a:endParaRPr sz="245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0" lvl="0" marL="457200" rtl="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5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-384175" lvl="0" marL="457200" rtl="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50"/>
              <a:buFont typeface="Cardo"/>
              <a:buChar char="●"/>
            </a:pPr>
            <a:r>
              <a:rPr lang="en-US" sz="245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The generated MIDI sounded less coherent and lacked the larger-scale structure, repetition, and tonal stability present in the original compositions</a:t>
            </a:r>
            <a:endParaRPr sz="245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0" lvl="0" marL="457200" rtl="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5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-384175" lvl="0" marL="457200" rtl="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50"/>
              <a:buFont typeface="Cardo"/>
              <a:buChar char="●"/>
            </a:pPr>
            <a:r>
              <a:rPr lang="en-US" sz="245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Our approach effectively captured short-term dependencies between chords, but was limited by the simplicity of the Markov assumption and the sparsity of the training data</a:t>
            </a:r>
            <a:endParaRPr sz="245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0" lvl="0" marL="457200" rtl="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5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-384175" lvl="0" marL="457200" rtl="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50"/>
              <a:buFont typeface="Cardo"/>
              <a:buChar char="●"/>
            </a:pPr>
            <a:r>
              <a:rPr lang="en-US" sz="245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The probability that we accurately predict a chord progression longer than 2 chords is asymptotically close to 0, so we should not rely on a Markov chain to mimic a typical 4-chord progression in Taylor Swift’s discography</a:t>
            </a:r>
            <a:endParaRPr sz="245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0" lvl="0" marL="457200" rtl="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5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-384175" lvl="0" marL="457200" rtl="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50"/>
              <a:buFont typeface="Cardo"/>
              <a:buChar char="●"/>
            </a:pPr>
            <a:r>
              <a:rPr lang="en-US" sz="245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Our model ignored rhythm, melody, and long-range harmonic structure, which led to generated sequences that often sounded musically inconsistent compared to the original compositions</a:t>
            </a:r>
            <a:endParaRPr sz="245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0" lvl="0" marL="457200" rtl="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5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-384175" lvl="0" marL="457200" rtl="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50"/>
              <a:buFont typeface="Cardo"/>
              <a:buChar char="●"/>
            </a:pPr>
            <a:r>
              <a:rPr lang="en-US" sz="245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For future work we could use larger and more diverse datasets, apply smoothing or regularization to handle rare transitions, and/or explore higher-order or hybrid probabilistic models</a:t>
            </a:r>
            <a:endParaRPr sz="245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a2cc6ccebd_1_0"/>
          <p:cNvSpPr/>
          <p:nvPr/>
        </p:nvSpPr>
        <p:spPr>
          <a:xfrm>
            <a:off x="0" y="0"/>
            <a:ext cx="1984248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9388" l="0" r="-799" t="0"/>
            </a:stretch>
          </a:blipFill>
          <a:ln>
            <a:noFill/>
          </a:ln>
        </p:spPr>
      </p:sp>
      <p:sp>
        <p:nvSpPr>
          <p:cNvPr id="185" name="Google Shape;185;g3a2cc6ccebd_1_0"/>
          <p:cNvSpPr txBox="1"/>
          <p:nvPr/>
        </p:nvSpPr>
        <p:spPr>
          <a:xfrm>
            <a:off x="4739700" y="4383450"/>
            <a:ext cx="8808600" cy="1520100"/>
          </a:xfrm>
          <a:prstGeom prst="rect">
            <a:avLst/>
          </a:prstGeom>
          <a:solidFill>
            <a:srgbClr val="F7F1E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6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Question…?</a:t>
            </a:r>
            <a:endParaRPr b="1" sz="860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0" y="0"/>
            <a:ext cx="198882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9388" l="0" r="-796" t="0"/>
            </a:stretch>
          </a:blipFill>
          <a:ln>
            <a:noFill/>
          </a:ln>
        </p:spPr>
      </p:sp>
      <p:sp>
        <p:nvSpPr>
          <p:cNvPr id="98" name="Google Shape;98;p2"/>
          <p:cNvSpPr/>
          <p:nvPr/>
        </p:nvSpPr>
        <p:spPr>
          <a:xfrm>
            <a:off x="0" y="0"/>
            <a:ext cx="1997964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328" l="0" r="0" t="-9328"/>
            </a:stretch>
          </a:blipFill>
          <a:ln>
            <a:noFill/>
          </a:ln>
        </p:spPr>
      </p:sp>
      <p:sp>
        <p:nvSpPr>
          <p:cNvPr id="99" name="Google Shape;99;p2"/>
          <p:cNvSpPr/>
          <p:nvPr/>
        </p:nvSpPr>
        <p:spPr>
          <a:xfrm>
            <a:off x="1231375" y="803675"/>
            <a:ext cx="15587076" cy="15526755"/>
          </a:xfrm>
          <a:custGeom>
            <a:rect b="b" l="l" r="r" t="t"/>
            <a:pathLst>
              <a:path extrusionOk="0" h="15297296" w="15587076">
                <a:moveTo>
                  <a:pt x="0" y="0"/>
                </a:moveTo>
                <a:lnTo>
                  <a:pt x="15587076" y="0"/>
                </a:lnTo>
                <a:lnTo>
                  <a:pt x="15587076" y="15297296"/>
                </a:lnTo>
                <a:lnTo>
                  <a:pt x="0" y="152972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6569" l="-2439" r="-7119" t="-5058"/>
            </a:stretch>
          </a:blipFill>
          <a:ln>
            <a:noFill/>
          </a:ln>
        </p:spPr>
      </p:sp>
      <p:sp>
        <p:nvSpPr>
          <p:cNvPr id="100" name="Google Shape;100;p2"/>
          <p:cNvSpPr txBox="1"/>
          <p:nvPr/>
        </p:nvSpPr>
        <p:spPr>
          <a:xfrm>
            <a:off x="5434810" y="1141030"/>
            <a:ext cx="7180200" cy="4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575147"/>
                </a:solidFill>
                <a:latin typeface="Cardo"/>
                <a:ea typeface="Cardo"/>
                <a:cs typeface="Cardo"/>
                <a:sym typeface="Cardo"/>
              </a:rPr>
              <a:t> </a:t>
            </a:r>
            <a:r>
              <a:rPr b="1" i="0" lang="en-US" sz="8000" u="sng" cap="none" strike="noStrike">
                <a:solidFill>
                  <a:srgbClr val="575147"/>
                </a:solidFill>
                <a:latin typeface="Cardo"/>
                <a:ea typeface="Cardo"/>
                <a:cs typeface="Cardo"/>
                <a:sym typeface="Cardo"/>
              </a:rPr>
              <a:t>AGENDA</a:t>
            </a:r>
            <a:endParaRPr b="1" i="0" sz="8000" u="sng" cap="none" strike="noStrike">
              <a:solidFill>
                <a:srgbClr val="575147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575147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43">
                <a:solidFill>
                  <a:srgbClr val="575147"/>
                </a:solidFill>
                <a:latin typeface="Courier Prime"/>
                <a:ea typeface="Courier Prime"/>
                <a:cs typeface="Courier Prime"/>
                <a:sym typeface="Courier Prime"/>
              </a:rPr>
              <a:t>The Data</a:t>
            </a:r>
            <a:endParaRPr sz="2943">
              <a:solidFill>
                <a:srgbClr val="575147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43">
                <a:solidFill>
                  <a:srgbClr val="575147"/>
                </a:solidFill>
                <a:latin typeface="Courier Prime"/>
                <a:ea typeface="Courier Prime"/>
                <a:cs typeface="Courier Prime"/>
                <a:sym typeface="Courier Prime"/>
              </a:rPr>
              <a:t>Markov Transition Model</a:t>
            </a:r>
            <a:endParaRPr sz="2943">
              <a:solidFill>
                <a:srgbClr val="575147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43">
                <a:solidFill>
                  <a:srgbClr val="575147"/>
                </a:solidFill>
                <a:latin typeface="Courier Prime"/>
                <a:ea typeface="Courier Prime"/>
                <a:cs typeface="Courier Prime"/>
                <a:sym typeface="Courier Prime"/>
              </a:rPr>
              <a:t>Our Model</a:t>
            </a:r>
            <a:endParaRPr sz="2943">
              <a:solidFill>
                <a:srgbClr val="575147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43">
                <a:solidFill>
                  <a:srgbClr val="575147"/>
                </a:solidFill>
                <a:latin typeface="Courier Prime"/>
                <a:ea typeface="Courier Prime"/>
                <a:cs typeface="Courier Prime"/>
                <a:sym typeface="Courier Prime"/>
              </a:rPr>
              <a:t>Results</a:t>
            </a:r>
            <a:endParaRPr sz="2943">
              <a:solidFill>
                <a:srgbClr val="575147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43">
                <a:solidFill>
                  <a:srgbClr val="575147"/>
                </a:solidFill>
                <a:latin typeface="Courier Prime"/>
                <a:ea typeface="Courier Prime"/>
                <a:cs typeface="Courier Prime"/>
                <a:sym typeface="Courier Prime"/>
              </a:rPr>
              <a:t>Conclusion</a:t>
            </a:r>
            <a:endParaRPr sz="8000">
              <a:solidFill>
                <a:srgbClr val="575147"/>
              </a:solidFill>
              <a:latin typeface="Cardo"/>
              <a:ea typeface="Cardo"/>
              <a:cs typeface="Cardo"/>
              <a:sym typeface="Card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02E2A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0" y="0"/>
            <a:ext cx="8256209" cy="10286822"/>
          </a:xfrm>
          <a:custGeom>
            <a:rect b="b" l="l" r="r" t="t"/>
            <a:pathLst>
              <a:path extrusionOk="0" h="10109899" w="8256209">
                <a:moveTo>
                  <a:pt x="0" y="0"/>
                </a:moveTo>
                <a:lnTo>
                  <a:pt x="8256209" y="0"/>
                </a:lnTo>
                <a:lnTo>
                  <a:pt x="8256209" y="10109899"/>
                </a:lnTo>
                <a:lnTo>
                  <a:pt x="0" y="101098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1284" l="0" r="0" t="-11283"/>
            </a:stretch>
          </a:blipFill>
          <a:ln>
            <a:noFill/>
          </a:ln>
        </p:spPr>
      </p:sp>
      <p:sp>
        <p:nvSpPr>
          <p:cNvPr id="106" name="Google Shape;106;p3"/>
          <p:cNvSpPr txBox="1"/>
          <p:nvPr/>
        </p:nvSpPr>
        <p:spPr>
          <a:xfrm>
            <a:off x="8256200" y="483625"/>
            <a:ext cx="9985200" cy="18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700" u="sng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rPr>
              <a:t>The Data: Chordonomicon </a:t>
            </a:r>
            <a:endParaRPr b="1" sz="6700" u="sng"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8479400" y="2649450"/>
            <a:ext cx="9762000" cy="79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rdo"/>
              <a:buChar char="●"/>
            </a:pPr>
            <a:r>
              <a:rPr lang="en-US" sz="3000">
                <a:solidFill>
                  <a:schemeClr val="lt1"/>
                </a:solidFill>
                <a:latin typeface="Cardo"/>
                <a:ea typeface="Cardo"/>
                <a:cs typeface="Cardo"/>
                <a:sym typeface="Cardo"/>
              </a:rPr>
              <a:t>C</a:t>
            </a:r>
            <a:r>
              <a:rPr lang="en-US" sz="3000">
                <a:solidFill>
                  <a:schemeClr val="lt1"/>
                </a:solidFill>
                <a:latin typeface="Cardo"/>
                <a:ea typeface="Cardo"/>
                <a:cs typeface="Cardo"/>
                <a:sym typeface="Cardo"/>
              </a:rPr>
              <a:t>onsists of data from 666,000 chord progressions and their corresponding song’s release date, decade, genre, and Spotify song and artist IDs</a:t>
            </a:r>
            <a:endParaRPr sz="3000">
              <a:solidFill>
                <a:schemeClr val="lt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rdo"/>
              <a:buChar char="●"/>
            </a:pPr>
            <a:r>
              <a:rPr lang="en-US" sz="3000">
                <a:solidFill>
                  <a:schemeClr val="lt1"/>
                </a:solidFill>
                <a:latin typeface="Cardo"/>
                <a:ea typeface="Cardo"/>
                <a:cs typeface="Cardo"/>
                <a:sym typeface="Cardo"/>
              </a:rPr>
              <a:t>Created by researchers at Artificial Intelligence and Learning Systems Laboratory at the National Technical University of Athens</a:t>
            </a:r>
            <a:endParaRPr sz="3000">
              <a:solidFill>
                <a:schemeClr val="lt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rdo"/>
              <a:buChar char="●"/>
            </a:pPr>
            <a:r>
              <a:rPr lang="en-US" sz="3000">
                <a:solidFill>
                  <a:schemeClr val="lt1"/>
                </a:solidFill>
                <a:latin typeface="Cardo"/>
                <a:ea typeface="Cardo"/>
                <a:cs typeface="Cardo"/>
                <a:sym typeface="Cardo"/>
              </a:rPr>
              <a:t>Collected the chord data using web scraping on the Ultimate Guitar platform and Spotify Web API</a:t>
            </a:r>
            <a:endParaRPr sz="3000">
              <a:solidFill>
                <a:schemeClr val="lt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rdo"/>
              <a:buChar char="●"/>
            </a:pPr>
            <a:r>
              <a:rPr lang="en-US" sz="3000">
                <a:solidFill>
                  <a:schemeClr val="lt1"/>
                </a:solidFill>
                <a:latin typeface="Cardo"/>
                <a:ea typeface="Cardo"/>
                <a:cs typeface="Cardo"/>
                <a:sym typeface="Cardo"/>
              </a:rPr>
              <a:t>Goal was to generate a large-scale dataset that can be used for advanced machine learning</a:t>
            </a:r>
            <a:endParaRPr sz="3000">
              <a:solidFill>
                <a:schemeClr val="lt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rdo"/>
              <a:buChar char="●"/>
            </a:pPr>
            <a:r>
              <a:rPr lang="en-US" sz="3000">
                <a:solidFill>
                  <a:schemeClr val="lt1"/>
                </a:solidFill>
                <a:latin typeface="Cardo"/>
                <a:ea typeface="Cardo"/>
                <a:cs typeface="Cardo"/>
                <a:sym typeface="Cardo"/>
              </a:rPr>
              <a:t>Performed experiments on chord prediction and decade and genre classification</a:t>
            </a:r>
            <a:endParaRPr sz="3000">
              <a:solidFill>
                <a:schemeClr val="lt1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020375" y="3935725"/>
            <a:ext cx="5393400" cy="2186400"/>
          </a:xfrm>
          <a:prstGeom prst="rect">
            <a:avLst/>
          </a:prstGeom>
          <a:solidFill>
            <a:srgbClr val="F7F1E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Our goal:</a:t>
            </a:r>
            <a:r>
              <a:rPr lang="en-US" sz="32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 to model Taylor Swift’s chord progressions and generate similar ones using a Markov Transition Model</a:t>
            </a:r>
            <a:endParaRPr sz="320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"/>
          <p:cNvSpPr/>
          <p:nvPr/>
        </p:nvSpPr>
        <p:spPr>
          <a:xfrm>
            <a:off x="0" y="0"/>
            <a:ext cx="198882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9388" l="0" r="-796" t="0"/>
            </a:stretch>
          </a:blipFill>
          <a:ln>
            <a:noFill/>
          </a:ln>
        </p:spPr>
      </p:sp>
      <p:sp>
        <p:nvSpPr>
          <p:cNvPr id="114" name="Google Shape;114;p6"/>
          <p:cNvSpPr/>
          <p:nvPr/>
        </p:nvSpPr>
        <p:spPr>
          <a:xfrm rot="122924">
            <a:off x="-119718" y="-60948"/>
            <a:ext cx="18305210" cy="10396468"/>
          </a:xfrm>
          <a:custGeom>
            <a:rect b="b" l="l" r="r" t="t"/>
            <a:pathLst>
              <a:path extrusionOk="0" h="8229600" w="11898217">
                <a:moveTo>
                  <a:pt x="0" y="0"/>
                </a:moveTo>
                <a:lnTo>
                  <a:pt x="11898216" y="0"/>
                </a:lnTo>
                <a:lnTo>
                  <a:pt x="118982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5" name="Google Shape;115;p6"/>
          <p:cNvSpPr/>
          <p:nvPr/>
        </p:nvSpPr>
        <p:spPr>
          <a:xfrm>
            <a:off x="11251401" y="7142754"/>
            <a:ext cx="8271668" cy="4999061"/>
          </a:xfrm>
          <a:custGeom>
            <a:rect b="b" l="l" r="r" t="t"/>
            <a:pathLst>
              <a:path extrusionOk="0" h="3394948" w="7502647">
                <a:moveTo>
                  <a:pt x="0" y="0"/>
                </a:moveTo>
                <a:lnTo>
                  <a:pt x="7502647" y="0"/>
                </a:lnTo>
                <a:lnTo>
                  <a:pt x="7502647" y="3394948"/>
                </a:lnTo>
                <a:lnTo>
                  <a:pt x="0" y="33949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6" name="Google Shape;116;p6"/>
          <p:cNvSpPr/>
          <p:nvPr/>
        </p:nvSpPr>
        <p:spPr>
          <a:xfrm rot="10800000">
            <a:off x="-200290" y="-2115405"/>
            <a:ext cx="9040690" cy="6212755"/>
          </a:xfrm>
          <a:custGeom>
            <a:rect b="b" l="l" r="r" t="t"/>
            <a:pathLst>
              <a:path extrusionOk="0" h="3394948" w="7502647">
                <a:moveTo>
                  <a:pt x="0" y="0"/>
                </a:moveTo>
                <a:lnTo>
                  <a:pt x="7502647" y="0"/>
                </a:lnTo>
                <a:lnTo>
                  <a:pt x="7502647" y="3394948"/>
                </a:lnTo>
                <a:lnTo>
                  <a:pt x="0" y="33949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7" name="Google Shape;117;p6"/>
          <p:cNvSpPr txBox="1"/>
          <p:nvPr/>
        </p:nvSpPr>
        <p:spPr>
          <a:xfrm>
            <a:off x="184250" y="354125"/>
            <a:ext cx="82716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200" u="sng">
                <a:solidFill>
                  <a:schemeClr val="lt1"/>
                </a:solidFill>
                <a:latin typeface="Cardo"/>
                <a:ea typeface="Cardo"/>
                <a:cs typeface="Cardo"/>
                <a:sym typeface="Cardo"/>
              </a:rPr>
              <a:t>Data Cleaning &amp; Inspection</a:t>
            </a:r>
            <a:endParaRPr b="1" sz="6200" u="sng">
              <a:solidFill>
                <a:schemeClr val="lt1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118" name="Google Shape;118;p6"/>
          <p:cNvSpPr txBox="1"/>
          <p:nvPr/>
        </p:nvSpPr>
        <p:spPr>
          <a:xfrm>
            <a:off x="1043550" y="2331100"/>
            <a:ext cx="16200900" cy="7388400"/>
          </a:xfrm>
          <a:prstGeom prst="rect">
            <a:avLst/>
          </a:prstGeom>
          <a:solidFill>
            <a:srgbClr val="F7F1E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-431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rdo"/>
              <a:buChar char="●"/>
            </a:pPr>
            <a:r>
              <a:rPr lang="en-US" sz="32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We limited our search to music by Taylor Swift, ending up with 185 songs</a:t>
            </a:r>
            <a:endParaRPr sz="320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-431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rdo"/>
              <a:buChar char="●"/>
            </a:pPr>
            <a:r>
              <a:rPr lang="en-US" sz="32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To clean the data, we formatted the source data and mapped chords to </a:t>
            </a:r>
            <a:r>
              <a:rPr lang="en-US" sz="32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a 12-semitone binary representation</a:t>
            </a:r>
            <a:endParaRPr sz="320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-431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rdo"/>
              <a:buChar char="●"/>
            </a:pPr>
            <a:r>
              <a:rPr lang="en-US" sz="32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The data is updated as of 12/3/24, so not all of Taylor Swift's music is captured</a:t>
            </a:r>
            <a:endParaRPr sz="320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-431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rdo"/>
              <a:buChar char="●"/>
            </a:pPr>
            <a:r>
              <a:rPr lang="en-US" sz="32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We found missing values in the original dataset (filtered for Taylor Swift) for the columns release_date, decade, rock_genre, and spotify_song_id</a:t>
            </a:r>
            <a:endParaRPr sz="320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 </a:t>
            </a:r>
            <a:endParaRPr sz="320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-431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rdo"/>
              <a:buChar char="●"/>
            </a:pPr>
            <a:r>
              <a:rPr lang="en-US" sz="32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None of the columns containing missing values are used in our chord-specific dataset which will be used to create the chord generator, so we are not concerned with the presence of these missing</a:t>
            </a:r>
            <a:r>
              <a:rPr lang="en-US" sz="32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 values</a:t>
            </a:r>
            <a:endParaRPr sz="320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a274ef98f5_0_5"/>
          <p:cNvSpPr/>
          <p:nvPr/>
        </p:nvSpPr>
        <p:spPr>
          <a:xfrm>
            <a:off x="0" y="0"/>
            <a:ext cx="1993392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6668" l="0" r="0" t="-16659"/>
            </a:stretch>
          </a:blipFill>
          <a:ln>
            <a:noFill/>
          </a:ln>
        </p:spPr>
      </p:sp>
      <p:sp>
        <p:nvSpPr>
          <p:cNvPr id="124" name="Google Shape;124;g3a274ef98f5_0_5"/>
          <p:cNvSpPr txBox="1"/>
          <p:nvPr/>
        </p:nvSpPr>
        <p:spPr>
          <a:xfrm>
            <a:off x="10681784" y="982625"/>
            <a:ext cx="64218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u="sng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rPr>
              <a:t>Background</a:t>
            </a:r>
            <a:endParaRPr sz="2400" u="sng"/>
          </a:p>
        </p:txBody>
      </p:sp>
      <p:sp>
        <p:nvSpPr>
          <p:cNvPr id="125" name="Google Shape;125;g3a274ef98f5_0_5"/>
          <p:cNvSpPr txBox="1"/>
          <p:nvPr/>
        </p:nvSpPr>
        <p:spPr>
          <a:xfrm>
            <a:off x="419650" y="1181400"/>
            <a:ext cx="9431100" cy="8724900"/>
          </a:xfrm>
          <a:prstGeom prst="rect">
            <a:avLst/>
          </a:prstGeom>
          <a:solidFill>
            <a:srgbClr val="F7F1E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-381000" lvl="0" marL="457200" rtl="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n-US" sz="24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Chord Progressions</a:t>
            </a:r>
            <a:r>
              <a:rPr lang="en-US" sz="24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 are sequences of chords forming the harmonic foundation of music, shaping a song’s </a:t>
            </a:r>
            <a:r>
              <a:rPr b="1" lang="en-US" sz="24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mood</a:t>
            </a:r>
            <a:r>
              <a:rPr lang="en-US" sz="24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 and </a:t>
            </a:r>
            <a:r>
              <a:rPr b="1" lang="en-US" sz="24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emotional tone</a:t>
            </a:r>
            <a:endParaRPr b="1" sz="240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-381000" lvl="1" marL="914400" rtl="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rdo"/>
              <a:buChar char="○"/>
            </a:pPr>
            <a:r>
              <a:rPr b="1" lang="en-US" sz="24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Example contrasts:</a:t>
            </a:r>
            <a:endParaRPr b="1" sz="240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-381000" lvl="2" marL="1371600" rtl="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</a:pPr>
            <a:r>
              <a:rPr b="1" i="1" lang="en-US" sz="24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“Blackbird”</a:t>
            </a:r>
            <a:r>
              <a:rPr b="1" lang="en-US" sz="24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 -</a:t>
            </a:r>
            <a:r>
              <a:rPr lang="en-US" sz="24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 The Beatles: soft and gentle / G - Am7 - G/B - G (I – ii⁷ – I⁶ – I)</a:t>
            </a:r>
            <a:endParaRPr sz="240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-381000" lvl="2" marL="1371600" rtl="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</a:pPr>
            <a:r>
              <a:rPr b="1" i="1" lang="en-US" sz="24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“Fly Me to the Moon”</a:t>
            </a:r>
            <a:r>
              <a:rPr b="1" lang="en-US" sz="24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 -</a:t>
            </a:r>
            <a:r>
              <a:rPr lang="en-US" sz="24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 Frank Sinatra: jazz-style sequence / </a:t>
            </a:r>
            <a:r>
              <a:rPr lang="en-US" sz="2400" u="sng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Am7</a:t>
            </a:r>
            <a:r>
              <a:rPr lang="en-US" sz="24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–Dm7–G7–Cmaj7 (vi⁷ – ii⁷ – V⁷ – I⁷)</a:t>
            </a:r>
            <a:endParaRPr sz="240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0" lvl="0" marL="0" rtl="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-381000" lvl="0" marL="457200" rtl="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-US" sz="24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Genres differ: </a:t>
            </a:r>
            <a:r>
              <a:rPr b="1" lang="en-US" sz="24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Rock/Jazz</a:t>
            </a:r>
            <a:r>
              <a:rPr lang="en-US" sz="24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 use complex progressions for depth, while </a:t>
            </a:r>
            <a:r>
              <a:rPr b="1" lang="en-US" sz="24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Pop</a:t>
            </a:r>
            <a:r>
              <a:rPr lang="en-US" sz="24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 favors simple, catchy ones</a:t>
            </a:r>
            <a:endParaRPr sz="240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0" lvl="0" marL="0" rtl="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-381000" lvl="0" marL="457200" rtl="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rdo"/>
              <a:buChar char="●"/>
            </a:pPr>
            <a:r>
              <a:rPr b="1" lang="en-US" sz="24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Taylor Swift consistently uses three main chord progressions:</a:t>
            </a:r>
            <a:endParaRPr b="1" sz="240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-381000" lvl="1" marL="914400" rtl="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rdo"/>
              <a:buChar char="○"/>
            </a:pPr>
            <a:r>
              <a:rPr b="1" i="1" lang="en-US" sz="24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“Blank Space”</a:t>
            </a:r>
            <a:r>
              <a:rPr b="1" lang="en-US" sz="24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 →</a:t>
            </a:r>
            <a:r>
              <a:rPr lang="en-US" sz="24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 I–V–vi–IV (F – Dm – B♭ – C), I-V-vi-IV (F – C – Dm – B♭)</a:t>
            </a:r>
            <a:endParaRPr sz="240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-381000" lvl="1" marL="914400" rtl="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rdo"/>
              <a:buChar char="○"/>
            </a:pPr>
            <a:r>
              <a:rPr b="1" lang="en-US" sz="24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“</a:t>
            </a:r>
            <a:r>
              <a:rPr b="1" i="1" lang="en-US" sz="24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You Belong With Me”</a:t>
            </a:r>
            <a:r>
              <a:rPr b="1" lang="en-US" sz="24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 →</a:t>
            </a:r>
            <a:r>
              <a:rPr lang="en-US" sz="24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 I–V–ii–IV (C - G - Dm - F)</a:t>
            </a:r>
            <a:endParaRPr sz="240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-381000" lvl="1" marL="914400" rtl="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rdo"/>
              <a:buChar char="○"/>
            </a:pPr>
            <a:r>
              <a:rPr b="1" lang="en-US" sz="24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“</a:t>
            </a:r>
            <a:r>
              <a:rPr b="1" i="1" lang="en-US" sz="24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All Too Well”</a:t>
            </a:r>
            <a:r>
              <a:rPr b="1" lang="en-US" sz="24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 →</a:t>
            </a:r>
            <a:r>
              <a:rPr lang="en-US" sz="24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 I–V–vi–IV (C - G - Am - F)</a:t>
            </a:r>
            <a:endParaRPr sz="240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0" lvl="0" marL="0" rtl="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-381000" lvl="0" marL="457200" rtl="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Taylor Swift’s use of </a:t>
            </a:r>
            <a:r>
              <a:rPr b="1" lang="en-US" sz="24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simple, repetitive progressions</a:t>
            </a:r>
            <a:r>
              <a:rPr lang="en-US" sz="24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 builds a </a:t>
            </a:r>
            <a:r>
              <a:rPr b="1" lang="en-US" sz="24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cohesive musical identity</a:t>
            </a:r>
            <a:r>
              <a:rPr lang="en-US" sz="24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, emphasizing lyrics and emotion over harmonic complexity</a:t>
            </a:r>
            <a:endParaRPr sz="240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0" lvl="0" marL="0" rtl="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-381000" lvl="0" marL="457200" rtl="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rdo"/>
              <a:buChar char="●"/>
            </a:pPr>
            <a:r>
              <a:rPr lang="en-US" sz="24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Modeling her progressions can reveal: chord transition patterns, dominant chord types, and structure trends across songs</a:t>
            </a:r>
            <a:endParaRPr sz="240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126" name="Google Shape;126;g3a274ef98f5_0_5"/>
          <p:cNvSpPr/>
          <p:nvPr/>
        </p:nvSpPr>
        <p:spPr>
          <a:xfrm>
            <a:off x="9847775" y="2814175"/>
            <a:ext cx="8266478" cy="5971603"/>
          </a:xfrm>
          <a:custGeom>
            <a:rect b="b" l="l" r="r" t="t"/>
            <a:pathLst>
              <a:path extrusionOk="0" h="6844244" w="5740610">
                <a:moveTo>
                  <a:pt x="0" y="0"/>
                </a:moveTo>
                <a:lnTo>
                  <a:pt x="5740610" y="0"/>
                </a:lnTo>
                <a:lnTo>
                  <a:pt x="5740610" y="6844244"/>
                </a:lnTo>
                <a:lnTo>
                  <a:pt x="0" y="6844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27" name="Google Shape;127;g3a274ef98f5_0_5" title="Screenshot 2025-11-12 at 10.34.31 A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32925" y="3097000"/>
            <a:ext cx="7696200" cy="53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3a274ef98f5_0_5"/>
          <p:cNvSpPr/>
          <p:nvPr/>
        </p:nvSpPr>
        <p:spPr>
          <a:xfrm rot="-2408129">
            <a:off x="3897664" y="-128965"/>
            <a:ext cx="2475061" cy="2431747"/>
          </a:xfrm>
          <a:custGeom>
            <a:rect b="b" l="l" r="r" t="t"/>
            <a:pathLst>
              <a:path extrusionOk="0" h="2430229" w="2473516">
                <a:moveTo>
                  <a:pt x="0" y="0"/>
                </a:moveTo>
                <a:lnTo>
                  <a:pt x="2473516" y="0"/>
                </a:lnTo>
                <a:lnTo>
                  <a:pt x="2473516" y="2430230"/>
                </a:lnTo>
                <a:lnTo>
                  <a:pt x="0" y="24302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7D6D5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a27fdb5141_0_0"/>
          <p:cNvSpPr/>
          <p:nvPr/>
        </p:nvSpPr>
        <p:spPr>
          <a:xfrm>
            <a:off x="850912" y="786250"/>
            <a:ext cx="16586167" cy="9052560"/>
          </a:xfrm>
          <a:custGeom>
            <a:rect b="b" l="l" r="r" t="t"/>
            <a:pathLst>
              <a:path extrusionOk="0" h="8229600" w="5524119">
                <a:moveTo>
                  <a:pt x="0" y="0"/>
                </a:moveTo>
                <a:lnTo>
                  <a:pt x="5524119" y="0"/>
                </a:lnTo>
                <a:lnTo>
                  <a:pt x="55241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4" name="Google Shape;134;g3a27fdb5141_0_0"/>
          <p:cNvSpPr/>
          <p:nvPr/>
        </p:nvSpPr>
        <p:spPr>
          <a:xfrm>
            <a:off x="8922250" y="7513475"/>
            <a:ext cx="9359552" cy="4328559"/>
          </a:xfrm>
          <a:custGeom>
            <a:rect b="b" l="l" r="r" t="t"/>
            <a:pathLst>
              <a:path extrusionOk="0" h="3394948" w="7502647">
                <a:moveTo>
                  <a:pt x="0" y="0"/>
                </a:moveTo>
                <a:lnTo>
                  <a:pt x="7502647" y="0"/>
                </a:lnTo>
                <a:lnTo>
                  <a:pt x="7502647" y="3394948"/>
                </a:lnTo>
                <a:lnTo>
                  <a:pt x="0" y="33949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5" name="Google Shape;135;g3a27fdb5141_0_0"/>
          <p:cNvSpPr/>
          <p:nvPr/>
        </p:nvSpPr>
        <p:spPr>
          <a:xfrm>
            <a:off x="-182624" y="6296900"/>
            <a:ext cx="3487153" cy="4146626"/>
          </a:xfrm>
          <a:custGeom>
            <a:rect b="b" l="l" r="r" t="t"/>
            <a:pathLst>
              <a:path extrusionOk="0" h="3566990" w="2870085">
                <a:moveTo>
                  <a:pt x="0" y="0"/>
                </a:moveTo>
                <a:lnTo>
                  <a:pt x="2870085" y="0"/>
                </a:lnTo>
                <a:lnTo>
                  <a:pt x="2870085" y="3566990"/>
                </a:lnTo>
                <a:lnTo>
                  <a:pt x="0" y="3566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42578" l="-138732" r="-113801" t="-46407"/>
            </a:stretch>
          </a:blipFill>
          <a:ln>
            <a:noFill/>
          </a:ln>
        </p:spPr>
      </p:sp>
      <p:sp>
        <p:nvSpPr>
          <p:cNvPr id="136" name="Google Shape;136;g3a27fdb5141_0_0"/>
          <p:cNvSpPr/>
          <p:nvPr/>
        </p:nvSpPr>
        <p:spPr>
          <a:xfrm>
            <a:off x="324150" y="299875"/>
            <a:ext cx="7333063" cy="2945904"/>
          </a:xfrm>
          <a:custGeom>
            <a:rect b="b" l="l" r="r" t="t"/>
            <a:pathLst>
              <a:path extrusionOk="0" h="5692568" w="5640818">
                <a:moveTo>
                  <a:pt x="0" y="0"/>
                </a:moveTo>
                <a:lnTo>
                  <a:pt x="5640818" y="0"/>
                </a:lnTo>
                <a:lnTo>
                  <a:pt x="5640818" y="5692568"/>
                </a:lnTo>
                <a:lnTo>
                  <a:pt x="0" y="56925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7" name="Google Shape;137;g3a27fdb5141_0_0"/>
          <p:cNvSpPr txBox="1"/>
          <p:nvPr/>
        </p:nvSpPr>
        <p:spPr>
          <a:xfrm>
            <a:off x="692300" y="1131625"/>
            <a:ext cx="65337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u="sng">
                <a:latin typeface="Cardo"/>
                <a:ea typeface="Cardo"/>
                <a:cs typeface="Cardo"/>
                <a:sym typeface="Cardo"/>
              </a:rPr>
              <a:t>Markov Transition Model</a:t>
            </a:r>
            <a:endParaRPr sz="6000" u="sng"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138" name="Google Shape;138;g3a27fdb5141_0_0"/>
          <p:cNvSpPr txBox="1"/>
          <p:nvPr/>
        </p:nvSpPr>
        <p:spPr>
          <a:xfrm>
            <a:off x="3487150" y="3429000"/>
            <a:ext cx="11911200" cy="5754300"/>
          </a:xfrm>
          <a:prstGeom prst="rect">
            <a:avLst/>
          </a:prstGeom>
          <a:solidFill>
            <a:srgbClr val="F7F1E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rdo"/>
              <a:buChar char="●"/>
            </a:pPr>
            <a:r>
              <a:rPr lang="en-US" sz="29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The variable of interest is “chord”, which lends well to a Markov Transition Model (because values are categorical)</a:t>
            </a:r>
            <a:endParaRPr sz="290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-4127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rdo"/>
              <a:buChar char="●"/>
            </a:pPr>
            <a:r>
              <a:rPr lang="en-US" sz="29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The Markov Chain allows us to examine a current observation (state) in a sequence and predict the next (and only the next) state based on prior data</a:t>
            </a:r>
            <a:endParaRPr sz="290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-4127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rdo"/>
              <a:buChar char="●"/>
            </a:pPr>
            <a:r>
              <a:rPr lang="en-US" sz="29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For this data specifically, our goal is to create a state space of chord observations from prior Taylor Swift chord progression data </a:t>
            </a:r>
            <a:endParaRPr sz="290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-4127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rdo"/>
              <a:buChar char="●"/>
            </a:pPr>
            <a:r>
              <a:rPr lang="en-US" sz="29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Our model will rely on the highest probabilities of one chord following another as opposed to what 4 chords </a:t>
            </a:r>
            <a:r>
              <a:rPr lang="en-US" sz="29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together</a:t>
            </a:r>
            <a:r>
              <a:rPr lang="en-US" sz="29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 would mimic a Taylor Swift song best, which may lead to our state space sounding chaotic</a:t>
            </a:r>
            <a:endParaRPr sz="290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139" name="Google Shape;139;g3a27fdb5141_0_0"/>
          <p:cNvSpPr/>
          <p:nvPr/>
        </p:nvSpPr>
        <p:spPr>
          <a:xfrm rot="-1676358">
            <a:off x="13651427" y="5168462"/>
            <a:ext cx="5165558" cy="3460054"/>
          </a:xfrm>
          <a:custGeom>
            <a:rect b="b" l="l" r="r" t="t"/>
            <a:pathLst>
              <a:path extrusionOk="0" h="3805332" w="5831927">
                <a:moveTo>
                  <a:pt x="0" y="0"/>
                </a:moveTo>
                <a:lnTo>
                  <a:pt x="5831927" y="0"/>
                </a:lnTo>
                <a:lnTo>
                  <a:pt x="5831927" y="3805332"/>
                </a:lnTo>
                <a:lnTo>
                  <a:pt x="0" y="38053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a274ef98f5_0_28"/>
          <p:cNvSpPr/>
          <p:nvPr/>
        </p:nvSpPr>
        <p:spPr>
          <a:xfrm>
            <a:off x="0" y="0"/>
            <a:ext cx="1997964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328" l="0" r="0" t="-9328"/>
            </a:stretch>
          </a:blipFill>
          <a:ln>
            <a:noFill/>
          </a:ln>
        </p:spPr>
      </p:sp>
      <p:sp>
        <p:nvSpPr>
          <p:cNvPr id="145" name="Google Shape;145;g3a274ef98f5_0_28"/>
          <p:cNvSpPr/>
          <p:nvPr/>
        </p:nvSpPr>
        <p:spPr>
          <a:xfrm flipH="1">
            <a:off x="15076412" y="3606128"/>
            <a:ext cx="3519348" cy="10812544"/>
          </a:xfrm>
          <a:custGeom>
            <a:rect b="b" l="l" r="r" t="t"/>
            <a:pathLst>
              <a:path extrusionOk="0" h="10812544" w="3519348">
                <a:moveTo>
                  <a:pt x="0" y="0"/>
                </a:moveTo>
                <a:lnTo>
                  <a:pt x="3519348" y="0"/>
                </a:lnTo>
                <a:lnTo>
                  <a:pt x="3519348" y="10812544"/>
                </a:lnTo>
                <a:lnTo>
                  <a:pt x="0" y="108125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6" name="Google Shape;146;g3a274ef98f5_0_28"/>
          <p:cNvSpPr txBox="1"/>
          <p:nvPr/>
        </p:nvSpPr>
        <p:spPr>
          <a:xfrm>
            <a:off x="731900" y="2751625"/>
            <a:ext cx="14101800" cy="5813400"/>
          </a:xfrm>
          <a:prstGeom prst="rect">
            <a:avLst/>
          </a:prstGeom>
          <a:solidFill>
            <a:srgbClr val="F7F1E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rdo"/>
              <a:buChar char="●"/>
            </a:pPr>
            <a:r>
              <a:rPr lang="en-US" sz="32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Second-order model that looks at the previous two chords to determine the next chord</a:t>
            </a:r>
            <a:endParaRPr sz="320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-431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rdo"/>
              <a:buChar char="○"/>
            </a:pPr>
            <a:r>
              <a:rPr lang="en-US" sz="32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Initial state: C G</a:t>
            </a:r>
            <a:endParaRPr sz="320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-431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rdo"/>
              <a:buChar char="○"/>
            </a:pPr>
            <a:r>
              <a:rPr lang="en-US" sz="32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Better for capturing local musical structure</a:t>
            </a:r>
            <a:endParaRPr sz="320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rdo"/>
              <a:buChar char="●"/>
            </a:pPr>
            <a:r>
              <a:rPr lang="en-US" sz="32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Simulation to generate a new sequence of chords that sound similar to Taylor Swift’s music transitions</a:t>
            </a:r>
            <a:endParaRPr sz="320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-431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rdo"/>
              <a:buChar char="○"/>
            </a:pPr>
            <a:r>
              <a:rPr lang="en-US" sz="32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Count how often each state is followed by another to compute transition probabilities</a:t>
            </a:r>
            <a:endParaRPr sz="320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-431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rdo"/>
              <a:buChar char="○"/>
            </a:pPr>
            <a:r>
              <a:rPr lang="en-US" sz="32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From the initial state, sample the next state based on transition probabilities</a:t>
            </a:r>
            <a:endParaRPr sz="320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-431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rdo"/>
              <a:buChar char="○"/>
            </a:pPr>
            <a:r>
              <a:rPr lang="en-US" sz="32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Keep sliding the two-chord window forward until you have enough</a:t>
            </a:r>
            <a:endParaRPr sz="320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147" name="Google Shape;147;g3a274ef98f5_0_28"/>
          <p:cNvSpPr/>
          <p:nvPr/>
        </p:nvSpPr>
        <p:spPr>
          <a:xfrm flipH="1" rot="5400000">
            <a:off x="1938662" y="-4823497"/>
            <a:ext cx="3519348" cy="10812544"/>
          </a:xfrm>
          <a:custGeom>
            <a:rect b="b" l="l" r="r" t="t"/>
            <a:pathLst>
              <a:path extrusionOk="0" h="10812544" w="3519348">
                <a:moveTo>
                  <a:pt x="0" y="0"/>
                </a:moveTo>
                <a:lnTo>
                  <a:pt x="3519348" y="0"/>
                </a:lnTo>
                <a:lnTo>
                  <a:pt x="3519348" y="10812544"/>
                </a:lnTo>
                <a:lnTo>
                  <a:pt x="0" y="108125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8" name="Google Shape;148;g3a274ef98f5_0_28"/>
          <p:cNvSpPr txBox="1"/>
          <p:nvPr/>
        </p:nvSpPr>
        <p:spPr>
          <a:xfrm>
            <a:off x="731900" y="1165550"/>
            <a:ext cx="4331700" cy="117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200" u="sng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Our Model</a:t>
            </a:r>
            <a:endParaRPr b="1" sz="6200" u="sng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"/>
          <p:cNvSpPr/>
          <p:nvPr/>
        </p:nvSpPr>
        <p:spPr>
          <a:xfrm>
            <a:off x="0" y="0"/>
            <a:ext cx="1997964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328" l="0" r="0" t="-9328"/>
            </a:stretch>
          </a:blipFill>
          <a:ln>
            <a:noFill/>
          </a:ln>
        </p:spPr>
      </p:sp>
      <p:sp>
        <p:nvSpPr>
          <p:cNvPr id="154" name="Google Shape;154;p7"/>
          <p:cNvSpPr/>
          <p:nvPr/>
        </p:nvSpPr>
        <p:spPr>
          <a:xfrm flipH="1">
            <a:off x="15076412" y="3606128"/>
            <a:ext cx="3519348" cy="10812544"/>
          </a:xfrm>
          <a:custGeom>
            <a:rect b="b" l="l" r="r" t="t"/>
            <a:pathLst>
              <a:path extrusionOk="0" h="10812544" w="3519348">
                <a:moveTo>
                  <a:pt x="0" y="0"/>
                </a:moveTo>
                <a:lnTo>
                  <a:pt x="3519348" y="0"/>
                </a:lnTo>
                <a:lnTo>
                  <a:pt x="3519348" y="10812544"/>
                </a:lnTo>
                <a:lnTo>
                  <a:pt x="0" y="108125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5" name="Google Shape;155;p7"/>
          <p:cNvSpPr/>
          <p:nvPr/>
        </p:nvSpPr>
        <p:spPr>
          <a:xfrm flipH="1" rot="5400000">
            <a:off x="1938662" y="-4823497"/>
            <a:ext cx="3519348" cy="10812544"/>
          </a:xfrm>
          <a:custGeom>
            <a:rect b="b" l="l" r="r" t="t"/>
            <a:pathLst>
              <a:path extrusionOk="0" h="10812544" w="3519348">
                <a:moveTo>
                  <a:pt x="0" y="0"/>
                </a:moveTo>
                <a:lnTo>
                  <a:pt x="3519348" y="0"/>
                </a:lnTo>
                <a:lnTo>
                  <a:pt x="3519348" y="10812544"/>
                </a:lnTo>
                <a:lnTo>
                  <a:pt x="0" y="108125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6" name="Google Shape;156;p7"/>
          <p:cNvSpPr txBox="1"/>
          <p:nvPr/>
        </p:nvSpPr>
        <p:spPr>
          <a:xfrm>
            <a:off x="731900" y="914900"/>
            <a:ext cx="4331700" cy="117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200" u="sng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Our Model</a:t>
            </a:r>
            <a:endParaRPr b="1" sz="6200" u="sng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pic>
        <p:nvPicPr>
          <p:cNvPr id="157" name="Google Shape;157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912" y="2550225"/>
            <a:ext cx="8175424" cy="723100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8" name="Google Shape;158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04594" y="2550225"/>
            <a:ext cx="8136858" cy="723100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9" name="Google Shape;159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85312" y="664250"/>
            <a:ext cx="8175425" cy="16782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0" name="Google Shape;160;p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1900" y="2550225"/>
            <a:ext cx="8175424" cy="7231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104600" y="2560162"/>
            <a:ext cx="8136852" cy="7211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"/>
          <p:cNvSpPr/>
          <p:nvPr/>
        </p:nvSpPr>
        <p:spPr>
          <a:xfrm>
            <a:off x="0" y="0"/>
            <a:ext cx="2039112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384" r="-2383" t="-4770"/>
            </a:stretch>
          </a:blipFill>
          <a:ln>
            <a:noFill/>
          </a:ln>
        </p:spPr>
      </p:sp>
      <p:sp>
        <p:nvSpPr>
          <p:cNvPr id="167" name="Google Shape;167;p5"/>
          <p:cNvSpPr txBox="1"/>
          <p:nvPr/>
        </p:nvSpPr>
        <p:spPr>
          <a:xfrm>
            <a:off x="2261753" y="324480"/>
            <a:ext cx="14039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200" u="sng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rPr>
              <a:t>A New Taylor Swift Collab…</a:t>
            </a:r>
            <a:endParaRPr b="1" sz="6200" u="sng"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168" name="Google Shape;168;p5"/>
          <p:cNvSpPr txBox="1"/>
          <p:nvPr/>
        </p:nvSpPr>
        <p:spPr>
          <a:xfrm>
            <a:off x="5463256" y="7026595"/>
            <a:ext cx="7361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